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media/image67.gif" ContentType="image/gif"/>
  <Override PartName="/ppt/media/image66.wmf" ContentType="image/x-wmf"/>
  <Override PartName="/ppt/media/image65.wmf" ContentType="image/x-wmf"/>
  <Override PartName="/ppt/media/image61.wmf" ContentType="image/x-wmf"/>
  <Override PartName="/ppt/media/image60.png" ContentType="image/png"/>
  <Override PartName="/ppt/media/image58.wmf" ContentType="image/x-wmf"/>
  <Override PartName="/ppt/media/image55.png" ContentType="image/png"/>
  <Override PartName="/ppt/media/image64.png" ContentType="image/png"/>
  <Override PartName="/ppt/media/image53.wmf" ContentType="image/x-wmf"/>
  <Override PartName="/ppt/media/image51.png" ContentType="image/png"/>
  <Override PartName="/ppt/media/image50.wmf" ContentType="image/x-wmf"/>
  <Override PartName="/ppt/media/image49.wmf" ContentType="image/x-wmf"/>
  <Override PartName="/ppt/media/image48.png" ContentType="image/png"/>
  <Override PartName="/ppt/media/image47.png" ContentType="image/png"/>
  <Override PartName="/ppt/media/image20.wmf" ContentType="image/x-wmf"/>
  <Override PartName="/ppt/media/image5.wmf" ContentType="image/x-wmf"/>
  <Override PartName="/ppt/media/image19.wmf" ContentType="image/x-wmf"/>
  <Override PartName="/ppt/media/image30.png" ContentType="image/png"/>
  <Override PartName="/ppt/media/image15.png" ContentType="image/png"/>
  <Override PartName="/ppt/media/image68.png" ContentType="image/png"/>
  <Override PartName="/ppt/media/image57.wmf" ContentType="image/x-wmf"/>
  <Override PartName="/ppt/media/image7.jpeg" ContentType="image/jpeg"/>
  <Override PartName="/ppt/media/image14.wmf" ContentType="image/x-wmf"/>
  <Override PartName="/ppt/media/image63.png" ContentType="image/png"/>
  <Override PartName="/ppt/media/image31.jpeg" ContentType="image/jpeg"/>
  <Override PartName="/ppt/media/image11.wmf" ContentType="image/x-wmf"/>
  <Override PartName="/ppt/media/image1.gif" ContentType="image/gif"/>
  <Override PartName="/ppt/media/image8.jpeg" ContentType="image/jpeg"/>
  <Override PartName="/ppt/media/image17.wmf" ContentType="image/x-wmf"/>
  <Override PartName="/ppt/media/image54.wmf" ContentType="image/x-wmf"/>
  <Override PartName="/ppt/media/image4.wmf" ContentType="image/x-wmf"/>
  <Override PartName="/ppt/media/image12.png" ContentType="image/png"/>
  <Override PartName="/ppt/media/image6.jpeg" ContentType="image/jpeg"/>
  <Override PartName="/ppt/media/image22.wmf" ContentType="image/x-wmf"/>
  <Override PartName="/ppt/media/image21.png" ContentType="image/png"/>
  <Override PartName="/ppt/media/image10.wmf" ContentType="image/x-wmf"/>
  <Override PartName="/ppt/media/image44.png" ContentType="image/png"/>
  <Override PartName="/ppt/media/image59.png" ContentType="image/png"/>
  <Override PartName="/ppt/media/image9.png" ContentType="image/png"/>
  <Override PartName="/ppt/media/image13.wmf" ContentType="image/x-wmf"/>
  <Override PartName="/ppt/media/image24.png" ContentType="image/png"/>
  <Override PartName="/ppt/media/image18.png" ContentType="image/png"/>
  <Override PartName="/ppt/media/image34.jpeg" ContentType="image/jpeg"/>
  <Override PartName="/ppt/media/image23.wmf" ContentType="image/x-wmf"/>
  <Override PartName="/ppt/media/image62.wmf" ContentType="image/x-wmf"/>
  <Override PartName="/ppt/media/image32.jpeg" ContentType="image/jpeg"/>
  <Override PartName="/ppt/media/image37.png" ContentType="image/png"/>
  <Override PartName="/ppt/media/image26.wmf" ContentType="image/x-wmf"/>
  <Override PartName="/ppt/media/image40.png" ContentType="image/png"/>
  <Override PartName="/ppt/media/image16.wmf" ContentType="image/x-wmf"/>
  <Override PartName="/ppt/media/image27.png" ContentType="image/png"/>
  <Override PartName="/ppt/media/image46.wmf" ContentType="image/x-wmf"/>
  <Override PartName="/ppt/media/image29.wmf" ContentType="image/x-wmf"/>
  <Override PartName="/ppt/media/image43.png" ContentType="image/png"/>
  <Override PartName="/ppt/media/image33.jpeg" ContentType="image/jpeg"/>
  <Override PartName="/ppt/media/image35.png" ContentType="image/png"/>
  <Override PartName="/ppt/media/image25.wmf" ContentType="image/x-wmf"/>
  <Override PartName="/ppt/media/image36.png" ContentType="image/png"/>
  <Override PartName="/ppt/media/image38.jpeg" ContentType="image/jpeg"/>
  <Override PartName="/ppt/media/image28.wmf" ContentType="image/x-wmf"/>
  <Override PartName="/ppt/media/image39.png" ContentType="image/png"/>
  <Override PartName="/ppt/media/image52.png" ContentType="image/png"/>
  <Override PartName="/ppt/media/image2.png" ContentType="image/png"/>
  <Override PartName="/ppt/media/image41.wmf" ContentType="image/x-wmf"/>
  <Override PartName="/ppt/media/image3.png" ContentType="image/png"/>
  <Override PartName="/ppt/media/image42.wmf" ContentType="image/x-wmf"/>
  <Override PartName="/ppt/media/image56.png" ContentType="image/png"/>
  <Override PartName="/ppt/media/image45.wmf" ContentType="image/x-wmf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embeddings/oleObject2.bin" ContentType="application/vnd.openxmlformats-officedocument.oleObject"/>
  <Override PartName="/ppt/embeddings/oleObject1.bin" ContentType="application/vnd.openxmlformats-officedocument.oleObject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6796087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</p:spPr>
        <p:txBody>
          <a:bodyPr>
            <a:noAutofit/>
          </a:bodyPr>
          <a:p>
            <a:pPr/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49840" y="-360"/>
            <a:ext cx="2946240" cy="498600"/>
          </a:xfrm>
          <a:prstGeom prst="rect">
            <a:avLst/>
          </a:prstGeom>
        </p:spPr>
        <p:txBody>
          <a:bodyPr>
            <a:noAutofit/>
          </a:bodyPr>
          <a:p>
            <a:pPr algn="r"/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915840" y="744480"/>
            <a:ext cx="4967280" cy="3726000"/>
          </a:xfrm>
          <a:prstGeom prst="rect">
            <a:avLst/>
          </a:prstGeom>
        </p:spPr>
        <p:txBody>
          <a:bodyPr lIns="91800" rIns="91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0" y="9427680"/>
            <a:ext cx="2946240" cy="498600"/>
          </a:xfrm>
          <a:prstGeom prst="rect">
            <a:avLst/>
          </a:prstGeom>
        </p:spPr>
        <p:txBody>
          <a:bodyPr anchor="b">
            <a:noAutofit/>
          </a:bodyPr>
          <a:p>
            <a:pPr/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49840" y="9427680"/>
            <a:ext cx="2946240" cy="498600"/>
          </a:xfrm>
          <a:prstGeom prst="rect">
            <a:avLst/>
          </a:prstGeom>
        </p:spPr>
        <p:txBody>
          <a:bodyPr anchor="b">
            <a:noAutofit/>
          </a:bodyPr>
          <a:p>
            <a:pPr algn="r"/>
            <a:fld id="{0C82255C-B694-4867-97C5-671F53AE550B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622840" y="6456240"/>
            <a:ext cx="4303800" cy="33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FCC2BF2C-519F-4296-A9A2-01F885C8A441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Img"/>
          </p:nvPr>
        </p:nvSpPr>
        <p:spPr>
          <a:xfrm>
            <a:off x="3267000" y="509760"/>
            <a:ext cx="3398760" cy="2549520"/>
          </a:xfrm>
          <a:prstGeom prst="rect">
            <a:avLst/>
          </a:prstGeom>
        </p:spPr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992160" y="3228840"/>
            <a:ext cx="7943760" cy="305928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A5E45B30-65E2-4B33-8AEF-D627B7508628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68446367-8E6E-4D04-9C6D-6DD936BB7B99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13E1E84F-932B-4B2F-841B-F0D08FEBFB44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B7B7EA97-C26B-4BFD-AB74-F535FA8FCDA6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3B950E30-5420-475B-B1CA-770F026A3715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DECFCE33-CD80-4998-BF27-D2450E9CD9D9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67CB8389-9DF3-4B92-A84C-2B105C8DD1AD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4E5A61E4-4114-49E8-91C3-F9BB350E716D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38BD831A-16D1-4393-AC55-42E333AA67E7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5B915065-FE76-4BB7-BF72-AC2615C21BC4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192F9CD9-72DE-4D6D-9CF5-10F2F124E798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B86B85B4-B8AF-4734-82E1-FABC695441A5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1E5BB373-944C-4633-9646-0DBFC39A790E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8FAD5A5D-C957-41DF-85A5-6AD9606EE461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1227696C-D3D6-43E8-8125-C3B639A3A0C3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652910DE-4D34-4B76-9990-8C45B6A8E08C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AFC07ADC-72EE-4322-8648-05C189D3AA1E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4C502E03-45E9-444F-99DD-71EE19B95056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6B226D66-137C-4315-A26B-A449BC7BB052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AD5B58EE-2E53-41C1-9C30-CFD13CF04E61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30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1A9E15B1-5C50-455D-AF4F-CF50B9E39A28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CB7DFF22-1D5D-4145-BE7C-8E22CB8AC899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3B330C14-516C-4A53-82FD-7C7AA7940415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4EF15DFB-6449-40EA-AE1E-1F14532CC418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867F300C-CE3A-4F3F-AACD-3D217F47FE21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312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67EAB025-A8C5-4FD2-B8CC-DEBA80AFD3C5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63439B14-77AF-4E9F-A476-A8393A4012D6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6A5A7B77-E3F4-4F08-8874-E372C7CE5C1F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79FBEE56-87DB-434E-8F9C-9C9A65ECC918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93D82989-51FD-4337-BA13-C66D711ADA49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319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41EFA0CD-B4F5-43A9-ADE0-182B6FFE589B}" type="slidenum">
              <a:rPr b="0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10FB5694-59FE-4BB8-AD1B-2A7420BCDE6D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05C68FD7-5001-47F6-B042-46D1F83C6247}" type="slidenum">
              <a:rPr b="1" lang="ru-RU" sz="1800" spc="-1" strike="noStrike">
                <a:solidFill>
                  <a:srgbClr val="000000"/>
                </a:solidFill>
                <a:latin typeface="Calibri"/>
                <a:ea typeface="Arial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42C06A28-8E7D-4599-8D72-92CB4FA18C84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/>
            <a:fld id="{DACEEFC2-7100-497A-A018-6D33FC434B38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326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5622840" y="6456240"/>
            <a:ext cx="4303800" cy="33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CC8919E3-2385-43A9-A339-FC5662963EDD}" type="slidenum">
              <a:rPr b="1" lang="ru-RU" sz="12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Img"/>
          </p:nvPr>
        </p:nvSpPr>
        <p:spPr>
          <a:xfrm>
            <a:off x="3267000" y="509760"/>
            <a:ext cx="3398760" cy="2549520"/>
          </a:xfrm>
          <a:prstGeom prst="rect">
            <a:avLst/>
          </a:prstGeom>
        </p:spPr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992160" y="3228840"/>
            <a:ext cx="7943760" cy="305928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F19E664-D7EE-4B4A-B9EB-A71C624E5910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5B6511D6-7D5B-4AC8-9416-2CC1A59E3196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12298C71-DA5F-4BFC-BF1D-32DC4354DDC0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DA599BA-5C5F-4FBA-AE83-8BFB7F5FE622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1F4DB4-BC3D-4F8C-AC46-42A127ECBE78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38ED4B1-BE1E-4991-88C4-B49A1BCD0D88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A46838D3-C29D-410E-A232-02F28F7352E1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75799C78-E5C5-4252-A602-C3710E17C909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F0BC7FC-7E73-4D6D-A5A2-E03C8FA5CE9C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B7BB51F-ACD6-4B99-8AF6-9D1B58F28314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2504DB1-F6AE-4D1A-BC49-D2E31202DBB9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9295C84-E419-45F9-9281-5DF1C8CB3A91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AD52FD25-A784-4026-9FD8-89873123F1BB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414630-7770-4289-963B-35CECC8BBC46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6800D91-BF0E-4F38-A701-54B647F6A116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42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5E23386-A1A4-4197-B526-DF4491BEE544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9DA9F4E-6E76-478A-94C9-6259B71ACEB9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5FEA266A-F490-4C19-AB88-309E12E4B64B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55EFDE7-3A69-4CCA-BEB4-9744C003DABF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88461F0-1F55-4048-9CD9-37ABE01EE891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6975A58-5135-40E2-A7CA-32274A1D2184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04B299C-7A80-40DA-8783-EED0514F045A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70B5C42B-3BF4-4303-811C-936EB7F42901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A723978-AF1B-4183-A6A9-03E13AD25D37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28E5A49-CD73-4E1F-8932-550BAD338F55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612E651-C3F4-48EF-9A28-35903FE55F6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D5EFC3A-3072-467A-8715-B98730DDD780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581B9639-698F-404B-8877-47C084752DAB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3FCBDC-6F7C-4A13-A416-C0B72E9BA8A8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548C127-3C30-4E83-A8B1-6FC035DD47E0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10202D9-95FB-438C-AE7B-36D56A6E7F76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ED1CF598-13D7-4146-BB83-A6DCF3015A70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CC89A26E-BA59-4D68-83C7-D9CDAF7F72E3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E197D5B-043F-47EB-9480-8CA9793A0135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633392A-5B1D-428C-B2B0-D1A817FC8092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70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3849840" y="9428040"/>
            <a:ext cx="2946240" cy="498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1EFDB97-8545-49BA-9343-688221BB353B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</a:pPr>
            <a:fld id="{B32ECE4E-E151-4A9B-B166-AF05B90CD268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3849840" y="9428040"/>
            <a:ext cx="29462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38600" rIns="138600" tIns="69480" bIns="69480" anchor="b">
            <a:noAutofit/>
          </a:bodyPr>
          <a:p>
            <a:pPr algn="r">
              <a:lnSpc>
                <a:spcPct val="100000"/>
              </a:lnSpc>
            </a:pPr>
            <a:fld id="{55DD73AA-06F5-4296-9F53-4C15D6E8CF53}" type="slidenum">
              <a:rPr b="1" lang="ru-RU" sz="18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2D0E0A-12DC-45A9-8B95-54F443842042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3848040" y="9428040"/>
            <a:ext cx="2948040" cy="497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04D8E6-F91F-41BB-AF66-7352EE818BF4}" type="slidenum">
              <a:rPr b="1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6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4040" cy="3722760"/>
          </a:xfrm>
          <a:prstGeom prst="rect">
            <a:avLst/>
          </a:prstGeom>
        </p:spPr>
      </p:sp>
      <p:sp>
        <p:nvSpPr>
          <p:cNvPr id="277" name="PlaceHolder 7"/>
          <p:cNvSpPr>
            <a:spLocks noGrp="1"/>
          </p:cNvSpPr>
          <p:nvPr>
            <p:ph type="body"/>
          </p:nvPr>
        </p:nvSpPr>
        <p:spPr>
          <a:xfrm>
            <a:off x="679320" y="4719600"/>
            <a:ext cx="5438880" cy="44640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6360"/>
            <a:ext cx="2133720" cy="476280"/>
          </a:xfrm>
          <a:prstGeom prst="rect">
            <a:avLst/>
          </a:prstGeom>
        </p:spPr>
        <p:txBody>
          <a:bodyPr>
            <a:noAutofit/>
          </a:bodyPr>
          <a:p>
            <a:pPr/>
            <a:fld id="{D1460C7D-27D1-4047-8A70-875ADC9B87B2}" type="datetime">
              <a:rPr b="0" lang="ru-RU" sz="1400" spc="-1" strike="noStrike">
                <a:solidFill>
                  <a:srgbClr val="000000"/>
                </a:solidFill>
                <a:latin typeface="Arial"/>
              </a:rPr>
              <a:t>23.04.20</a:t>
            </a:fld>
            <a:endParaRPr b="1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6360"/>
            <a:ext cx="2895840" cy="476280"/>
          </a:xfrm>
          <a:prstGeom prst="rect">
            <a:avLst/>
          </a:prstGeom>
        </p:spPr>
        <p:txBody>
          <a:bodyPr>
            <a:noAutofit/>
          </a:bodyPr>
          <a:p>
            <a:pPr/>
            <a:endParaRPr b="1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6360"/>
            <a:ext cx="2133720" cy="476280"/>
          </a:xfrm>
          <a:prstGeom prst="rect">
            <a:avLst/>
          </a:prstGeom>
        </p:spPr>
        <p:txBody>
          <a:bodyPr>
            <a:noAutofit/>
          </a:bodyPr>
          <a:p>
            <a:pPr algn="r"/>
            <a:fld id="{E14F0552-75B5-421F-B300-40BBC4FAFBD2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1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2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6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0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4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8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6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2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6.wmf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7.gif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2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5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8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6" Type="http://schemas.openxmlformats.org/officeDocument/2006/relationships/image" Target="../media/image30.png"/><Relationship Id="rId7" Type="http://schemas.openxmlformats.org/officeDocument/2006/relationships/image" Target="../media/image31.jpe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0" Type="http://schemas.openxmlformats.org/officeDocument/2006/relationships/image" Target="../media/image34.jpe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jpe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-1440" y="0"/>
            <a:ext cx="9145440" cy="6858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3399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2"/>
          <p:cNvSpPr/>
          <p:nvPr/>
        </p:nvSpPr>
        <p:spPr>
          <a:xfrm>
            <a:off x="1141560" y="2120760"/>
            <a:ext cx="685800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>
            <a:normAutofit fontScale="22000"/>
          </a:bodyPr>
          <a:p>
            <a:pPr marL="412560" indent="-412560" algn="ctr"/>
            <a:r>
              <a:rPr b="1" lang="ru-RU" sz="5300" spc="-1" strike="noStrike">
                <a:solidFill>
                  <a:srgbClr val="ffffff"/>
                </a:solidFill>
                <a:latin typeface="Arial"/>
              </a:rPr>
              <a:t>Правила безопасности на водных объектах </a:t>
            </a:r>
            <a:endParaRPr b="1" lang="en-US" sz="5300" spc="-1" strike="noStrike">
              <a:solidFill>
                <a:srgbClr val="000000"/>
              </a:solidFill>
              <a:latin typeface="Arial"/>
            </a:endParaRPr>
          </a:p>
          <a:p>
            <a:pPr marL="412560" indent="-412560" algn="ctr"/>
            <a:r>
              <a:rPr b="1" lang="ru-RU" sz="5300" spc="-1" strike="noStrike">
                <a:solidFill>
                  <a:srgbClr val="ffffff"/>
                </a:solidFill>
                <a:latin typeface="Arial"/>
              </a:rPr>
              <a:t>в летний период</a:t>
            </a:r>
            <a:endParaRPr b="1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Picture 41" descr="флаг МЧС4"/>
          <p:cNvPicPr/>
          <p:nvPr/>
        </p:nvPicPr>
        <p:blipFill>
          <a:blip r:embed="rId1"/>
          <a:stretch/>
        </p:blipFill>
        <p:spPr>
          <a:xfrm>
            <a:off x="-25560" y="533520"/>
            <a:ext cx="2446560" cy="1298520"/>
          </a:xfrm>
          <a:prstGeom prst="rect">
            <a:avLst/>
          </a:prstGeom>
          <a:ln>
            <a:noFill/>
          </a:ln>
        </p:spPr>
      </p:pic>
      <p:pic>
        <p:nvPicPr>
          <p:cNvPr id="51" name="Picture 14" descr="F:\БПСО\СМИ\Фото эмблем\2.jpg"/>
          <p:cNvPicPr/>
          <p:nvPr/>
        </p:nvPicPr>
        <p:blipFill>
          <a:blip r:embed="rId2"/>
          <a:stretch/>
        </p:blipFill>
        <p:spPr>
          <a:xfrm>
            <a:off x="7394400" y="554040"/>
            <a:ext cx="1425600" cy="14270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836640"/>
            <a:ext cx="9144000" cy="63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Оказание помощи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8" name="Group 2"/>
          <p:cNvGrpSpPr/>
          <p:nvPr/>
        </p:nvGrpSpPr>
        <p:grpSpPr>
          <a:xfrm>
            <a:off x="0" y="856800"/>
            <a:ext cx="9144360" cy="5924880"/>
            <a:chOff x="0" y="856800"/>
            <a:chExt cx="9144360" cy="5924880"/>
          </a:xfrm>
        </p:grpSpPr>
        <p:cxnSp>
          <p:nvCxnSpPr>
            <p:cNvPr id="119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20" name="Line 4"/>
            <p:cNvSpPr/>
            <p:nvPr/>
          </p:nvSpPr>
          <p:spPr>
            <a:xfrm>
              <a:off x="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Line 6"/>
            <p:cNvSpPr/>
            <p:nvPr/>
          </p:nvSpPr>
          <p:spPr>
            <a:xfrm>
              <a:off x="914400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Line 7"/>
            <p:cNvSpPr/>
            <p:nvPr/>
          </p:nvSpPr>
          <p:spPr>
            <a:xfrm>
              <a:off x="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" name="CustomShape 8"/>
          <p:cNvSpPr/>
          <p:nvPr/>
        </p:nvSpPr>
        <p:spPr>
          <a:xfrm>
            <a:off x="406440" y="1434240"/>
            <a:ext cx="8304120" cy="29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600" spc="-1" strike="noStrike">
                <a:solidFill>
                  <a:srgbClr val="000000"/>
                </a:solidFill>
                <a:latin typeface="Calibri"/>
                <a:ea typeface="Arial"/>
              </a:rPr>
              <a:t> 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Здесь возможны следующие способы: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1) оказывающий помощь подплывает к уставшему пловцу, который кладет вытянутые руки на плечо спасателю сзади. Плывя способом брасс, спасатель тянет уставшего пловца, а последний по возможности помогает буксировке, работая ногами.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9" descr="https://konspekta.net/lektsiiimg/baza1/868397562873.files/image249.gif"/>
          <p:cNvPicPr/>
          <p:nvPr/>
        </p:nvPicPr>
        <p:blipFill>
          <a:blip r:embed="rId1"/>
          <a:stretch/>
        </p:blipFill>
        <p:spPr>
          <a:xfrm>
            <a:off x="2743200" y="3429000"/>
            <a:ext cx="3741840" cy="2936880"/>
          </a:xfrm>
          <a:prstGeom prst="rect">
            <a:avLst/>
          </a:prstGeom>
          <a:ln>
            <a:noFill/>
          </a:ln>
        </p:spPr>
      </p:pic>
      <p:pic>
        <p:nvPicPr>
          <p:cNvPr id="126" name="Picture 4" descr=""/>
          <p:cNvPicPr/>
          <p:nvPr/>
        </p:nvPicPr>
        <p:blipFill>
          <a:blip r:embed="rId2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127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8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0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5840" y="830160"/>
            <a:ext cx="9144000" cy="63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Оказание помощи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2" name="Group 2"/>
          <p:cNvGrpSpPr/>
          <p:nvPr/>
        </p:nvGrpSpPr>
        <p:grpSpPr>
          <a:xfrm>
            <a:off x="0" y="856800"/>
            <a:ext cx="9144360" cy="5924880"/>
            <a:chOff x="0" y="856800"/>
            <a:chExt cx="9144360" cy="5924880"/>
          </a:xfrm>
        </p:grpSpPr>
        <p:cxnSp>
          <p:nvCxnSpPr>
            <p:cNvPr id="133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34" name="Line 4"/>
            <p:cNvSpPr/>
            <p:nvPr/>
          </p:nvSpPr>
          <p:spPr>
            <a:xfrm>
              <a:off x="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Line 6"/>
            <p:cNvSpPr/>
            <p:nvPr/>
          </p:nvSpPr>
          <p:spPr>
            <a:xfrm>
              <a:off x="914400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Line 7"/>
            <p:cNvSpPr/>
            <p:nvPr/>
          </p:nvSpPr>
          <p:spPr>
            <a:xfrm>
              <a:off x="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" name="CustomShape 8"/>
          <p:cNvSpPr/>
          <p:nvPr/>
        </p:nvSpPr>
        <p:spPr>
          <a:xfrm>
            <a:off x="304920" y="1519200"/>
            <a:ext cx="8305560" cy="29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600" spc="-1" strike="noStrike">
                <a:solidFill>
                  <a:srgbClr val="000000"/>
                </a:solidFill>
                <a:latin typeface="Calibri"/>
                <a:ea typeface="Arial"/>
              </a:rPr>
              <a:t> 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2) уставший пловец плывет на спине, а оказывающий помощь наплывает на него со стороны ног и кладет на свои плечи свободно выпрямленные руки уставшего человека. Спасатель толкает впереди себя уставшего человека так, чтобы рот и нос уставшего пловца находились на поверхности воды 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Рисунок 10" descr="https://konspekta.net/lektsiiimg/baza1/868397562873.files/image251.gif"/>
          <p:cNvPicPr/>
          <p:nvPr/>
        </p:nvPicPr>
        <p:blipFill>
          <a:blip r:embed="rId1"/>
          <a:stretch/>
        </p:blipFill>
        <p:spPr>
          <a:xfrm>
            <a:off x="2743200" y="3616200"/>
            <a:ext cx="4114800" cy="2824200"/>
          </a:xfrm>
          <a:prstGeom prst="rect">
            <a:avLst/>
          </a:prstGeom>
          <a:ln>
            <a:noFill/>
          </a:ln>
        </p:spPr>
      </p:pic>
      <p:pic>
        <p:nvPicPr>
          <p:cNvPr id="140" name="Picture 4" descr=""/>
          <p:cNvPicPr/>
          <p:nvPr/>
        </p:nvPicPr>
        <p:blipFill>
          <a:blip r:embed="rId2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141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2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43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44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870120"/>
            <a:ext cx="9144000" cy="63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Оказание помощи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6" name="Group 2"/>
          <p:cNvGrpSpPr/>
          <p:nvPr/>
        </p:nvGrpSpPr>
        <p:grpSpPr>
          <a:xfrm>
            <a:off x="0" y="856800"/>
            <a:ext cx="9144360" cy="5924880"/>
            <a:chOff x="0" y="856800"/>
            <a:chExt cx="9144360" cy="5924880"/>
          </a:xfrm>
        </p:grpSpPr>
        <p:cxnSp>
          <p:nvCxnSpPr>
            <p:cNvPr id="147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48" name="Line 4"/>
            <p:cNvSpPr/>
            <p:nvPr/>
          </p:nvSpPr>
          <p:spPr>
            <a:xfrm>
              <a:off x="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Line 6"/>
            <p:cNvSpPr/>
            <p:nvPr/>
          </p:nvSpPr>
          <p:spPr>
            <a:xfrm>
              <a:off x="914400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Line 7"/>
            <p:cNvSpPr/>
            <p:nvPr/>
          </p:nvSpPr>
          <p:spPr>
            <a:xfrm>
              <a:off x="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" name="CustomShape 8"/>
          <p:cNvSpPr/>
          <p:nvPr/>
        </p:nvSpPr>
        <p:spPr>
          <a:xfrm>
            <a:off x="252360" y="1663200"/>
            <a:ext cx="8304120" cy="330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600" spc="-1" strike="noStrike">
                <a:solidFill>
                  <a:srgbClr val="000000"/>
                </a:solidFill>
                <a:latin typeface="Calibri"/>
                <a:ea typeface="Arial"/>
              </a:rPr>
              <a:t> 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3) если помощь оказывают два спасателя, уставший пловец располагается между ними, положив выпрямленные ноги и руки на плечи спасателям. Оказывающие помощь плывут способом брасс. При этом ноги уставшего пловца должны быть расслабленными, чтобы не затруднять движения рук заднего пловца 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11" descr="https://konspekta.net/lektsiiimg/baza1/868397562873.files/image253.gif"/>
          <p:cNvPicPr/>
          <p:nvPr/>
        </p:nvPicPr>
        <p:blipFill>
          <a:blip r:embed="rId1"/>
          <a:stretch/>
        </p:blipFill>
        <p:spPr>
          <a:xfrm>
            <a:off x="2476440" y="3657600"/>
            <a:ext cx="4938840" cy="2666880"/>
          </a:xfrm>
          <a:prstGeom prst="rect">
            <a:avLst/>
          </a:prstGeom>
          <a:ln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-15840" y="-76320"/>
            <a:ext cx="9159840" cy="838440"/>
          </a:xfrm>
          <a:prstGeom prst="rect">
            <a:avLst/>
          </a:prstGeom>
          <a:ln>
            <a:noFill/>
          </a:ln>
        </p:spPr>
      </p:pic>
      <p:graphicFrame>
        <p:nvGraphicFramePr>
          <p:cNvPr id="155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56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57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58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870120"/>
            <a:ext cx="9144000" cy="63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Основные приемы спасение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0" name="Group 2"/>
          <p:cNvGrpSpPr/>
          <p:nvPr/>
        </p:nvGrpSpPr>
        <p:grpSpPr>
          <a:xfrm>
            <a:off x="6480" y="829800"/>
            <a:ext cx="9144360" cy="5951880"/>
            <a:chOff x="6480" y="829800"/>
            <a:chExt cx="9144360" cy="5951880"/>
          </a:xfrm>
        </p:grpSpPr>
        <p:cxnSp>
          <p:nvCxnSpPr>
            <p:cNvPr id="161" name="Line 3"/>
            <p:cNvCxnSpPr/>
            <p:nvPr/>
          </p:nvCxnSpPr>
          <p:spPr>
            <a:xfrm>
              <a:off x="6480" y="829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62" name="Line 4"/>
            <p:cNvSpPr/>
            <p:nvPr/>
          </p:nvSpPr>
          <p:spPr>
            <a:xfrm>
              <a:off x="6480" y="830160"/>
              <a:ext cx="0" cy="5951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Line 5"/>
            <p:cNvSpPr/>
            <p:nvPr/>
          </p:nvSpPr>
          <p:spPr>
            <a:xfrm>
              <a:off x="6480" y="830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Line 6"/>
            <p:cNvSpPr/>
            <p:nvPr/>
          </p:nvSpPr>
          <p:spPr>
            <a:xfrm>
              <a:off x="9150480" y="830160"/>
              <a:ext cx="0" cy="5951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Line 7"/>
            <p:cNvSpPr/>
            <p:nvPr/>
          </p:nvSpPr>
          <p:spPr>
            <a:xfrm>
              <a:off x="648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6" name="CustomShape 8"/>
          <p:cNvSpPr/>
          <p:nvPr/>
        </p:nvSpPr>
        <p:spPr>
          <a:xfrm>
            <a:off x="252360" y="1504080"/>
            <a:ext cx="8304120" cy="362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600" spc="-1" strike="noStrike">
                <a:solidFill>
                  <a:srgbClr val="000000"/>
                </a:solidFill>
                <a:latin typeface="Calibri"/>
                <a:ea typeface="Arial"/>
              </a:rPr>
              <a:t> </a:t>
            </a: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К тонущему человеку подплывают сзади. Если это сделать невозможно, то следует поднырнуть под пострадавшего, захватить левой рукой под колено его правой ноги, а ладонью правой руки сильно толкнуть левое колено спереди и повернуть тонущего к себе спиной. Делать это нужно в тех случаях, когда пострадавший в панике совершает беспорядочные движения или сопротивляется 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7" name="Рисунок 10" descr="https://konspekta.net/lektsiiimg/baza1/868397562873.files/image255.gif"/>
          <p:cNvPicPr/>
          <p:nvPr/>
        </p:nvPicPr>
        <p:blipFill>
          <a:blip r:embed="rId1"/>
          <a:stretch/>
        </p:blipFill>
        <p:spPr>
          <a:xfrm>
            <a:off x="2571840" y="3932280"/>
            <a:ext cx="4395600" cy="2544840"/>
          </a:xfrm>
          <a:prstGeom prst="rect">
            <a:avLst/>
          </a:prstGeom>
          <a:ln>
            <a:noFill/>
          </a:ln>
        </p:spPr>
      </p:pic>
      <p:pic>
        <p:nvPicPr>
          <p:cNvPr id="168" name="Picture 4" descr=""/>
          <p:cNvPicPr/>
          <p:nvPr/>
        </p:nvPicPr>
        <p:blipFill>
          <a:blip r:embed="rId2"/>
          <a:stretch/>
        </p:blipFill>
        <p:spPr>
          <a:xfrm>
            <a:off x="-15840" y="-76320"/>
            <a:ext cx="9159840" cy="838440"/>
          </a:xfrm>
          <a:prstGeom prst="rect">
            <a:avLst/>
          </a:prstGeom>
          <a:ln>
            <a:noFill/>
          </a:ln>
        </p:spPr>
      </p:pic>
      <p:graphicFrame>
        <p:nvGraphicFramePr>
          <p:cNvPr id="169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70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1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72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0" y="870120"/>
            <a:ext cx="9144000" cy="63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Основные приемы спасение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4" name="Group 2"/>
          <p:cNvGrpSpPr/>
          <p:nvPr/>
        </p:nvGrpSpPr>
        <p:grpSpPr>
          <a:xfrm>
            <a:off x="0" y="856800"/>
            <a:ext cx="9144360" cy="5924880"/>
            <a:chOff x="0" y="856800"/>
            <a:chExt cx="9144360" cy="5924880"/>
          </a:xfrm>
        </p:grpSpPr>
        <p:cxnSp>
          <p:nvCxnSpPr>
            <p:cNvPr id="175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76" name="Line 4"/>
            <p:cNvSpPr/>
            <p:nvPr/>
          </p:nvSpPr>
          <p:spPr>
            <a:xfrm>
              <a:off x="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Line 6"/>
            <p:cNvSpPr/>
            <p:nvPr/>
          </p:nvSpPr>
          <p:spPr>
            <a:xfrm>
              <a:off x="914400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Line 7"/>
            <p:cNvSpPr/>
            <p:nvPr/>
          </p:nvSpPr>
          <p:spPr>
            <a:xfrm>
              <a:off x="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0" name="CustomShape 8"/>
          <p:cNvSpPr/>
          <p:nvPr/>
        </p:nvSpPr>
        <p:spPr>
          <a:xfrm>
            <a:off x="252360" y="1504080"/>
            <a:ext cx="8304120" cy="362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Захват утопающего за голову. Оказывающий помощь берет вытянутыми руками голову утопающего так, чтобы большие пальцы лежали на щеках, а мизинцы – под нижней челюстью, и плывя на спине, работая одними ногами, буксирует утопающего к берегу или к шлюпке, приподнимая его лицо над поверхностью воды.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1" name="Рисунок 11" descr="https://konspekta.net/lektsiiimg/baza1/868397562873.files/image257.gif"/>
          <p:cNvPicPr/>
          <p:nvPr/>
        </p:nvPicPr>
        <p:blipFill>
          <a:blip r:embed="rId1"/>
          <a:stretch/>
        </p:blipFill>
        <p:spPr>
          <a:xfrm>
            <a:off x="1981080" y="3562200"/>
            <a:ext cx="5486400" cy="2860920"/>
          </a:xfrm>
          <a:prstGeom prst="rect">
            <a:avLst/>
          </a:prstGeom>
          <a:ln>
            <a:noFill/>
          </a:ln>
        </p:spPr>
      </p:pic>
      <p:pic>
        <p:nvPicPr>
          <p:cNvPr id="182" name="Picture 4" descr=""/>
          <p:cNvPicPr/>
          <p:nvPr/>
        </p:nvPicPr>
        <p:blipFill>
          <a:blip r:embed="rId2"/>
          <a:stretch/>
        </p:blipFill>
        <p:spPr>
          <a:xfrm>
            <a:off x="-15840" y="-76320"/>
            <a:ext cx="9159840" cy="838440"/>
          </a:xfrm>
          <a:prstGeom prst="rect">
            <a:avLst/>
          </a:prstGeom>
          <a:ln>
            <a:noFill/>
          </a:ln>
        </p:spPr>
      </p:pic>
      <p:graphicFrame>
        <p:nvGraphicFramePr>
          <p:cNvPr id="183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84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5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6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870120"/>
            <a:ext cx="9144000" cy="63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Основные приемы спасение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8" name="Group 2"/>
          <p:cNvGrpSpPr/>
          <p:nvPr/>
        </p:nvGrpSpPr>
        <p:grpSpPr>
          <a:xfrm>
            <a:off x="0" y="856800"/>
            <a:ext cx="9144360" cy="5848920"/>
            <a:chOff x="0" y="856800"/>
            <a:chExt cx="9144360" cy="5848920"/>
          </a:xfrm>
        </p:grpSpPr>
        <p:cxnSp>
          <p:nvCxnSpPr>
            <p:cNvPr id="189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190" name="Line 4"/>
            <p:cNvSpPr/>
            <p:nvPr/>
          </p:nvSpPr>
          <p:spPr>
            <a:xfrm>
              <a:off x="0" y="857160"/>
              <a:ext cx="0" cy="58485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Line 6"/>
            <p:cNvSpPr/>
            <p:nvPr/>
          </p:nvSpPr>
          <p:spPr>
            <a:xfrm>
              <a:off x="9144000" y="857160"/>
              <a:ext cx="0" cy="584856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Line 7"/>
            <p:cNvSpPr/>
            <p:nvPr/>
          </p:nvSpPr>
          <p:spPr>
            <a:xfrm>
              <a:off x="0" y="670572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4" name="CustomShape 8"/>
          <p:cNvSpPr/>
          <p:nvPr/>
        </p:nvSpPr>
        <p:spPr>
          <a:xfrm>
            <a:off x="252360" y="1681560"/>
            <a:ext cx="8663040" cy="266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Захват утопающего подмышки. Оказывающий помощь крепко подхватывает пострадавшего подмышки, как показано на рисунке и буксирует утопающего, плывя при помощи ног.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Рисунок 12" descr="https://konspekta.net/lektsiiimg/baza1/868397562873.files/image259.gif"/>
          <p:cNvPicPr/>
          <p:nvPr/>
        </p:nvPicPr>
        <p:blipFill>
          <a:blip r:embed="rId1"/>
          <a:stretch/>
        </p:blipFill>
        <p:spPr>
          <a:xfrm>
            <a:off x="1905120" y="3075120"/>
            <a:ext cx="5902200" cy="2892240"/>
          </a:xfrm>
          <a:prstGeom prst="rect">
            <a:avLst/>
          </a:prstGeom>
          <a:ln>
            <a:noFill/>
          </a:ln>
        </p:spPr>
      </p:pic>
      <p:pic>
        <p:nvPicPr>
          <p:cNvPr id="196" name="Picture 4" descr=""/>
          <p:cNvPicPr/>
          <p:nvPr/>
        </p:nvPicPr>
        <p:blipFill>
          <a:blip r:embed="rId2"/>
          <a:stretch/>
        </p:blipFill>
        <p:spPr>
          <a:xfrm>
            <a:off x="-15840" y="-76320"/>
            <a:ext cx="9159840" cy="838440"/>
          </a:xfrm>
          <a:prstGeom prst="rect">
            <a:avLst/>
          </a:prstGeom>
          <a:ln>
            <a:noFill/>
          </a:ln>
        </p:spPr>
      </p:pic>
      <p:graphicFrame>
        <p:nvGraphicFramePr>
          <p:cNvPr id="197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8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99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00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0" y="870120"/>
            <a:ext cx="9144000" cy="63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7280" rIns="17280" tIns="37800" bIns="37800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3400" spc="-1" strike="noStrike">
                <a:solidFill>
                  <a:srgbClr val="000000"/>
                </a:solidFill>
                <a:latin typeface="Times New Roman"/>
                <a:ea typeface="Arial"/>
              </a:rPr>
              <a:t>Основные приемы спасение на воде</a:t>
            </a:r>
            <a:endParaRPr b="1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2" name="Group 2"/>
          <p:cNvGrpSpPr/>
          <p:nvPr/>
        </p:nvGrpSpPr>
        <p:grpSpPr>
          <a:xfrm>
            <a:off x="0" y="856800"/>
            <a:ext cx="9144360" cy="5924880"/>
            <a:chOff x="0" y="856800"/>
            <a:chExt cx="9144360" cy="5924880"/>
          </a:xfrm>
        </p:grpSpPr>
        <p:cxnSp>
          <p:nvCxnSpPr>
            <p:cNvPr id="203" name="Line 3"/>
            <p:cNvCxnSpPr/>
            <p:nvPr/>
          </p:nvCxnSpPr>
          <p:spPr>
            <a:xfrm>
              <a:off x="0" y="856800"/>
              <a:ext cx="9144720" cy="1080"/>
            </a:xfrm>
            <a:prstGeom prst="straightConnector1">
              <a:avLst/>
            </a:prstGeom>
            <a:ln w="25560">
              <a:solidFill>
                <a:srgbClr val="000000"/>
              </a:solidFill>
              <a:miter/>
            </a:ln>
          </p:spPr>
        </p:cxnSp>
        <p:sp>
          <p:nvSpPr>
            <p:cNvPr id="204" name="Line 4"/>
            <p:cNvSpPr/>
            <p:nvPr/>
          </p:nvSpPr>
          <p:spPr>
            <a:xfrm>
              <a:off x="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Line 5"/>
            <p:cNvSpPr/>
            <p:nvPr/>
          </p:nvSpPr>
          <p:spPr>
            <a:xfrm>
              <a:off x="0" y="85716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Line 6"/>
            <p:cNvSpPr/>
            <p:nvPr/>
          </p:nvSpPr>
          <p:spPr>
            <a:xfrm>
              <a:off x="9144000" y="857160"/>
              <a:ext cx="0" cy="592452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Line 7"/>
            <p:cNvSpPr/>
            <p:nvPr/>
          </p:nvSpPr>
          <p:spPr>
            <a:xfrm>
              <a:off x="0" y="6781680"/>
              <a:ext cx="9144000" cy="0"/>
            </a:xfrm>
            <a:prstGeom prst="line">
              <a:avLst/>
            </a:prstGeom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8" name="CustomShape 8"/>
          <p:cNvSpPr/>
          <p:nvPr/>
        </p:nvSpPr>
        <p:spPr>
          <a:xfrm>
            <a:off x="212760" y="1581120"/>
            <a:ext cx="8718480" cy="29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Захват утопающего под руки. Приблизившись сзади, спасатель продвигает свою правую руку под правую (левую) руку спасаемого, берет его за левую (правую) руку выше локтевого сгиба и прижимает спасаемого спиной к себе, а затем буксирует на левом (правом) боку.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1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  <a:ea typeface="Arial"/>
              </a:rPr>
              <a:t> </a:t>
            </a: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Рисунок 10" descr="https://konspekta.net/lektsiiimg/baza1/868397562873.files/image261.gif"/>
          <p:cNvPicPr/>
          <p:nvPr/>
        </p:nvPicPr>
        <p:blipFill>
          <a:blip r:embed="rId1"/>
          <a:stretch/>
        </p:blipFill>
        <p:spPr>
          <a:xfrm>
            <a:off x="1447920" y="3198960"/>
            <a:ext cx="6484680" cy="3049560"/>
          </a:xfrm>
          <a:prstGeom prst="rect">
            <a:avLst/>
          </a:prstGeom>
          <a:ln>
            <a:noFill/>
          </a:ln>
        </p:spPr>
      </p:pic>
      <p:pic>
        <p:nvPicPr>
          <p:cNvPr id="210" name="Picture 4" descr=""/>
          <p:cNvPicPr/>
          <p:nvPr/>
        </p:nvPicPr>
        <p:blipFill>
          <a:blip r:embed="rId2"/>
          <a:stretch/>
        </p:blipFill>
        <p:spPr>
          <a:xfrm>
            <a:off x="-15840" y="-76320"/>
            <a:ext cx="9159840" cy="838440"/>
          </a:xfrm>
          <a:prstGeom prst="rect">
            <a:avLst/>
          </a:prstGeom>
          <a:ln>
            <a:noFill/>
          </a:ln>
        </p:spPr>
      </p:pic>
      <p:graphicFrame>
        <p:nvGraphicFramePr>
          <p:cNvPr id="211" name="Object 9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2" name="Object 2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3" name="Object 10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14" name="Object 8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-1440" y="0"/>
            <a:ext cx="9145440" cy="685800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003399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2"/>
          <p:cNvSpPr/>
          <p:nvPr/>
        </p:nvSpPr>
        <p:spPr>
          <a:xfrm>
            <a:off x="1141560" y="2120760"/>
            <a:ext cx="6858000" cy="12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>
            <a:normAutofit fontScale="22000"/>
          </a:bodyPr>
          <a:p>
            <a:pPr marL="412560" indent="-412560" algn="ctr"/>
            <a:r>
              <a:rPr b="1" lang="ru-RU" sz="5300" spc="-1" strike="noStrike">
                <a:solidFill>
                  <a:srgbClr val="ffffff"/>
                </a:solidFill>
                <a:latin typeface="Arial"/>
              </a:rPr>
              <a:t>Правила безопасности на водных объектах </a:t>
            </a:r>
            <a:endParaRPr b="1" lang="en-US" sz="5300" spc="-1" strike="noStrike">
              <a:solidFill>
                <a:srgbClr val="000000"/>
              </a:solidFill>
              <a:latin typeface="Arial"/>
            </a:endParaRPr>
          </a:p>
          <a:p>
            <a:pPr marL="412560" indent="-412560" algn="ctr"/>
            <a:r>
              <a:rPr b="1" lang="ru-RU" sz="5300" spc="-1" strike="noStrike">
                <a:solidFill>
                  <a:srgbClr val="ffffff"/>
                </a:solidFill>
                <a:latin typeface="Arial"/>
              </a:rPr>
              <a:t>в летний период</a:t>
            </a:r>
            <a:endParaRPr b="1" lang="en-US" sz="5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41" descr="флаг МЧС4"/>
          <p:cNvPicPr/>
          <p:nvPr/>
        </p:nvPicPr>
        <p:blipFill>
          <a:blip r:embed="rId1"/>
          <a:stretch/>
        </p:blipFill>
        <p:spPr>
          <a:xfrm>
            <a:off x="-25560" y="533520"/>
            <a:ext cx="2446560" cy="1298520"/>
          </a:xfrm>
          <a:prstGeom prst="rect">
            <a:avLst/>
          </a:prstGeom>
          <a:ln>
            <a:noFill/>
          </a:ln>
        </p:spPr>
      </p:pic>
      <p:pic>
        <p:nvPicPr>
          <p:cNvPr id="218" name="Picture 14" descr="F:\БПСО\СМИ\Фото эмблем\2.jpg"/>
          <p:cNvPicPr/>
          <p:nvPr/>
        </p:nvPicPr>
        <p:blipFill>
          <a:blip r:embed="rId2"/>
          <a:stretch/>
        </p:blipFill>
        <p:spPr>
          <a:xfrm>
            <a:off x="7394400" y="554040"/>
            <a:ext cx="1425600" cy="14270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sp>
        <p:nvSpPr>
          <p:cNvPr id="53" name="CustomShape 1"/>
          <p:cNvSpPr/>
          <p:nvPr/>
        </p:nvSpPr>
        <p:spPr>
          <a:xfrm>
            <a:off x="876240" y="162000"/>
            <a:ext cx="7391520" cy="47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ПОМНИТЕ!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685800" y="1000080"/>
            <a:ext cx="7848720" cy="39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Только неукоснительное соблюдение 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правил безопасности на воде 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может предупредить беду!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5" name="Object 3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6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7" name="Object 4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58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pic>
        <p:nvPicPr>
          <p:cNvPr id="59" name="Picture 7" descr="E:\ирниту\ИРНИТУ-Студенты со всей России соревновались в природных и техногенных условиях на слете «Спасатель – профессия века»_files\600(19).jpg"/>
          <p:cNvPicPr/>
          <p:nvPr/>
        </p:nvPicPr>
        <p:blipFill>
          <a:blip r:embed="rId6"/>
          <a:stretch/>
        </p:blipFill>
        <p:spPr>
          <a:xfrm>
            <a:off x="6126120" y="2430360"/>
            <a:ext cx="2900520" cy="2033640"/>
          </a:xfrm>
          <a:prstGeom prst="rect">
            <a:avLst/>
          </a:prstGeom>
          <a:ln>
            <a:noFill/>
          </a:ln>
        </p:spPr>
      </p:pic>
      <p:pic>
        <p:nvPicPr>
          <p:cNvPr id="60" name="Picture 8" descr="IMG_9674"/>
          <p:cNvPicPr/>
          <p:nvPr/>
        </p:nvPicPr>
        <p:blipFill>
          <a:blip r:embed="rId7"/>
          <a:stretch/>
        </p:blipFill>
        <p:spPr>
          <a:xfrm>
            <a:off x="3022560" y="3809880"/>
            <a:ext cx="3032280" cy="2021040"/>
          </a:xfrm>
          <a:prstGeom prst="rect">
            <a:avLst/>
          </a:prstGeom>
          <a:ln>
            <a:noFill/>
          </a:ln>
        </p:spPr>
      </p:pic>
      <p:pic>
        <p:nvPicPr>
          <p:cNvPr id="61" name="Рисунок 2" descr=""/>
          <p:cNvPicPr/>
          <p:nvPr/>
        </p:nvPicPr>
        <p:blipFill>
          <a:blip r:embed="rId8"/>
          <a:stretch/>
        </p:blipFill>
        <p:spPr>
          <a:xfrm>
            <a:off x="49320" y="2417760"/>
            <a:ext cx="2901960" cy="202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63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64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5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66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67" name="CustomShape 3"/>
          <p:cNvSpPr/>
          <p:nvPr/>
        </p:nvSpPr>
        <p:spPr>
          <a:xfrm>
            <a:off x="144360" y="914400"/>
            <a:ext cx="8839440" cy="52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период: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купание разрешается в специально отведенных для этого местах (пляжи)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 время купания не заплывайте за буйки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купайтесь в незнакомых местах! Ведь там могут скрываться опасности: неравномерное дно, водовороты, водоросли и т.п.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устраивайте во время купания шумные игры на воде – это опасно! Можно не услышать крики о помощи. Также категорически запрещены игры, во время которых нужно захватывать и топить других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69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0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2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73" name="CustomShape 3"/>
          <p:cNvSpPr/>
          <p:nvPr/>
        </p:nvSpPr>
        <p:spPr>
          <a:xfrm>
            <a:off x="144360" y="914400"/>
            <a:ext cx="8839440" cy="52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период: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следует входить или прыгать в воду после длительного пребывания на солнце, так как при охлаждении в воде наступает сокращение мышц, что может привести к остановке сердца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нельзя купаться в темное время суток, так как в воде можно потерять ориентир и направление к берегу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опасно плавать на надувных матрацах, игрушках или автомобильных шинах, так как ветром или течением их может отнести от берега и человек, не умеющий плавать, может пострадать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75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6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78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79" name="CustomShape 3"/>
          <p:cNvSpPr/>
          <p:nvPr/>
        </p:nvSpPr>
        <p:spPr>
          <a:xfrm>
            <a:off x="144360" y="914400"/>
            <a:ext cx="8839440" cy="559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5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соблюдать следующие основные правила безопасности на водных объектах в летний период:</a:t>
            </a: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категорически запрещается прыгать в воду с обрывов, мостов или других возвышений. Не менее опасно нырять с плотов, катеров, лодок, пристаней и других плавучих сооружений. Под водой могут быть бревна – топляки, сваи, рельсы, железобетон и другие конструкции. Нырять можно лишь в местах, специально для этого оборудованных! 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нельзя купаться у крутых, обрывистых и заросших растительностью берегов, песчаное дно бывает зыбучим, что очень опасно!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водоемах с водорослями надо плыть у поверхности воды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Вы решили покататься на лодке, катамаране или гидроцикле – необходимо надеть спасательный жилет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81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2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3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4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85" name="CustomShape 3"/>
          <p:cNvSpPr/>
          <p:nvPr/>
        </p:nvSpPr>
        <p:spPr>
          <a:xfrm>
            <a:off x="144360" y="914400"/>
            <a:ext cx="8839440" cy="146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Соблюдение правил безопасности на воде в купальный сезон – залог сохранения здоровья 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 спасения жизни многих людей. 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44360" y="3048120"/>
            <a:ext cx="8755200" cy="192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30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Поэтому, находясь у воды, никогда нельзя забывать о собственной безопасности. Более того, надо быть готовым помочь другому.</a:t>
            </a: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1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88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9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0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1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92" name="CustomShape 3"/>
          <p:cNvSpPr/>
          <p:nvPr/>
        </p:nvSpPr>
        <p:spPr>
          <a:xfrm>
            <a:off x="0" y="779400"/>
            <a:ext cx="9067680" cy="61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 паникуйте, постарайтесь развернуться спиной к волне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очистите от воды нос и сделайте несколько глотательных движений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зовите на помощь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случае возникновения судорог ущипните несколько раз икроножную мышцу, если это не помогает, крепко возьмитесь за большой палец ноги и резко выпрямите его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попав в быстрое течение, не следует бороться против него, необходимо не нарушая дыхания плыть по течению к берегу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оказавшись в водовороте, не следует поддаваться страху, терять чувство самообладания. Необходимо набрать побольше воздуха в легкие, погрузиться в воду и, сделав сильный рывок в сторону по течению, всплыть на поверхность.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571320" indent="-571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запутавшись в водорослях, не делайте резких движений и рывков. Необходимо лечь на спину, стремясь мягкими, спокойными движениями выплыть в ту сторону, откуда приплыл. Если все-таки не удается освободиться от растений, то освободив руки, нужно поднять ноги и постараться осторожно освободиться от растений при помощи рук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1143000" y="76320"/>
            <a:ext cx="6095880" cy="42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Действия, которыми можно помочь себе: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95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96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7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98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99" name="CustomShape 3"/>
          <p:cNvSpPr/>
          <p:nvPr/>
        </p:nvSpPr>
        <p:spPr>
          <a:xfrm>
            <a:off x="0" y="855720"/>
            <a:ext cx="9067680" cy="713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необходимо позвать на помощь прохожих для оказания помощи утопающему;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незамедлительно сообщить о происшествии по телефону «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101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» или «</a:t>
            </a: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112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»;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подать тонущему средство спасения или воспользоваться подручными средствами спасения, такими как веревка, ремень, шарф с узлом на конце;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добираясь до пострадавшего вплавь, учитывайте течение реки. Если тонущий не контролирует свои действия, подплывите к нему сзади и, захватив за голову, под руку, за волосы, буксируйте к берегу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Заговорите с ним: 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услышите адекватный ответ, смело подставляйте ему плечо в качестве опоры и помогите доплыть до берега; 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же утопающий находится в панике, схватил вас и тащит за собой в воду, то примените силу. Если освободиться от захвата не удается, сделайте глубокий вдох и нырните под воду, увлекая за собой спасаемого. Он обязательно отпустит вас и у вас появится возможность удобно для вас взять в объятия тонущего и в таком положении добраться до берега;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если утопающий находится без сознания срочно транспортировать его до берега.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685800" y="76320"/>
            <a:ext cx="7599240" cy="76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Действия, которые нужно предпринять,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если необходима помощь человеку, находящемуся в воде: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4" descr=""/>
          <p:cNvPicPr/>
          <p:nvPr/>
        </p:nvPicPr>
        <p:blipFill>
          <a:blip r:embed="rId1"/>
          <a:stretch/>
        </p:blipFill>
        <p:spPr>
          <a:xfrm>
            <a:off x="-15840" y="-19080"/>
            <a:ext cx="9159840" cy="838080"/>
          </a:xfrm>
          <a:prstGeom prst="rect">
            <a:avLst/>
          </a:prstGeom>
          <a:ln>
            <a:noFill/>
          </a:ln>
        </p:spPr>
      </p:pic>
      <p:graphicFrame>
        <p:nvGraphicFramePr>
          <p:cNvPr id="102" name="Object 1"/>
          <p:cNvGraphicFramePr/>
          <p:nvPr/>
        </p:nvGraphicFramePr>
        <p:xfrm>
          <a:off x="0" y="0"/>
          <a:ext cx="838080" cy="8366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03" name="Object 2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838080" cy="83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4" name="Object 2"/>
          <p:cNvGraphicFramePr/>
          <p:nvPr/>
        </p:nvGraphicFramePr>
        <p:xfrm>
          <a:off x="8285040" y="-17640"/>
          <a:ext cx="858960" cy="8542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105" name="Object 8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8285040" y="-17640"/>
                    <a:ext cx="858960" cy="854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oleObj>
          </a:graphicData>
        </a:graphic>
      </p:graphicFrame>
      <p:sp>
        <p:nvSpPr>
          <p:cNvPr id="106" name="CustomShape 3"/>
          <p:cNvSpPr/>
          <p:nvPr/>
        </p:nvSpPr>
        <p:spPr>
          <a:xfrm>
            <a:off x="-36360" y="38160"/>
            <a:ext cx="9067680" cy="109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При спасении людей, оказавшихся в воде, используются 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следующие средства спасения:</a:t>
            </a: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1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Рисунок 1" descr=""/>
          <p:cNvPicPr/>
          <p:nvPr/>
        </p:nvPicPr>
        <p:blipFill>
          <a:blip r:embed="rId6"/>
          <a:stretch/>
        </p:blipFill>
        <p:spPr>
          <a:xfrm>
            <a:off x="0" y="757080"/>
            <a:ext cx="9144000" cy="4577040"/>
          </a:xfrm>
          <a:prstGeom prst="rect">
            <a:avLst/>
          </a:prstGeom>
          <a:ln>
            <a:noFill/>
          </a:ln>
        </p:spPr>
      </p:pic>
      <p:pic>
        <p:nvPicPr>
          <p:cNvPr id="108" name="Picture 9" descr="C:\Users\gims12\Desktop\300px-Portland_Pudgy_proactive_lifeboat.jpg"/>
          <p:cNvPicPr/>
          <p:nvPr/>
        </p:nvPicPr>
        <p:blipFill>
          <a:blip r:embed="rId7"/>
          <a:stretch/>
        </p:blipFill>
        <p:spPr>
          <a:xfrm>
            <a:off x="284040" y="2057400"/>
            <a:ext cx="1663920" cy="1463760"/>
          </a:xfrm>
          <a:prstGeom prst="rect">
            <a:avLst/>
          </a:prstGeom>
          <a:ln>
            <a:noFill/>
          </a:ln>
        </p:spPr>
      </p:pic>
      <p:pic>
        <p:nvPicPr>
          <p:cNvPr id="109" name="Picture 8" descr="C:\Users\gims12\Desktop\Life_raft.jpg"/>
          <p:cNvPicPr/>
          <p:nvPr/>
        </p:nvPicPr>
        <p:blipFill>
          <a:blip r:embed="rId8"/>
          <a:srcRect l="5631" t="34356" r="8455" b="0"/>
          <a:stretch/>
        </p:blipFill>
        <p:spPr>
          <a:xfrm>
            <a:off x="2174760" y="2050920"/>
            <a:ext cx="1949400" cy="1470240"/>
          </a:xfrm>
          <a:prstGeom prst="rect">
            <a:avLst/>
          </a:prstGeom>
          <a:ln>
            <a:noFill/>
          </a:ln>
        </p:spPr>
      </p:pic>
      <p:pic>
        <p:nvPicPr>
          <p:cNvPr id="110" name="Picture 2" descr="C:\Users\gims12\Desktop\shlupka-1.jpg"/>
          <p:cNvPicPr/>
          <p:nvPr/>
        </p:nvPicPr>
        <p:blipFill>
          <a:blip r:embed="rId9"/>
          <a:stretch/>
        </p:blipFill>
        <p:spPr>
          <a:xfrm>
            <a:off x="295200" y="3749760"/>
            <a:ext cx="1652760" cy="1392120"/>
          </a:xfrm>
          <a:prstGeom prst="rect">
            <a:avLst/>
          </a:prstGeom>
          <a:ln>
            <a:noFill/>
          </a:ln>
        </p:spPr>
      </p:pic>
      <p:pic>
        <p:nvPicPr>
          <p:cNvPr id="111" name="Picture 3" descr="C:\Users\gims12\Desktop\s_1598198.jpeg"/>
          <p:cNvPicPr/>
          <p:nvPr/>
        </p:nvPicPr>
        <p:blipFill>
          <a:blip r:embed="rId10"/>
          <a:srcRect l="0" t="21793" r="0" b="22780"/>
          <a:stretch/>
        </p:blipFill>
        <p:spPr>
          <a:xfrm>
            <a:off x="2174760" y="3767040"/>
            <a:ext cx="1963800" cy="1374840"/>
          </a:xfrm>
          <a:prstGeom prst="rect">
            <a:avLst/>
          </a:prstGeom>
          <a:ln>
            <a:noFill/>
          </a:ln>
        </p:spPr>
      </p:pic>
      <p:pic>
        <p:nvPicPr>
          <p:cNvPr id="112" name="Picture 4" descr="C:\Users\gims12\Desktop\Без названия.jpg"/>
          <p:cNvPicPr/>
          <p:nvPr/>
        </p:nvPicPr>
        <p:blipFill>
          <a:blip r:embed="rId11"/>
          <a:stretch/>
        </p:blipFill>
        <p:spPr>
          <a:xfrm>
            <a:off x="4516560" y="2189160"/>
            <a:ext cx="1487520" cy="1487520"/>
          </a:xfrm>
          <a:prstGeom prst="rect">
            <a:avLst/>
          </a:prstGeom>
          <a:ln>
            <a:noFill/>
          </a:ln>
        </p:spPr>
      </p:pic>
      <p:pic>
        <p:nvPicPr>
          <p:cNvPr id="113" name="Picture 3" descr="C:\Users\gims12\Desktop\402937955_w640_h640_cid2490358_pid277613467-62c65438.jpg"/>
          <p:cNvPicPr/>
          <p:nvPr/>
        </p:nvPicPr>
        <p:blipFill>
          <a:blip r:embed="rId12"/>
          <a:stretch/>
        </p:blipFill>
        <p:spPr>
          <a:xfrm>
            <a:off x="5986440" y="2206800"/>
            <a:ext cx="1395360" cy="1457280"/>
          </a:xfrm>
          <a:prstGeom prst="rect">
            <a:avLst/>
          </a:prstGeom>
          <a:ln>
            <a:noFill/>
          </a:ln>
        </p:spPr>
      </p:pic>
      <p:pic>
        <p:nvPicPr>
          <p:cNvPr id="114" name="Picture 2" descr="C:\Users\gims12\Desktop\362393858_w640_h640_cid2490358_pid251606213-48f1a445.jpg"/>
          <p:cNvPicPr/>
          <p:nvPr/>
        </p:nvPicPr>
        <p:blipFill>
          <a:blip r:embed="rId13"/>
          <a:stretch/>
        </p:blipFill>
        <p:spPr>
          <a:xfrm>
            <a:off x="7358040" y="2206800"/>
            <a:ext cx="1554120" cy="146988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C:\Users\gims12\Desktop\Без названия (1).jpg"/>
          <p:cNvPicPr/>
          <p:nvPr/>
        </p:nvPicPr>
        <p:blipFill>
          <a:blip r:embed="rId14"/>
          <a:stretch/>
        </p:blipFill>
        <p:spPr>
          <a:xfrm>
            <a:off x="5149800" y="3833640"/>
            <a:ext cx="3230640" cy="139248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115920" y="5226120"/>
            <a:ext cx="8915400" cy="16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10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Помимо индивидуальных средств спасения используют простые подручные предметы: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лестницы 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шесты, доски (палки)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предметы одежды (ремни, шарфы и т.п</a:t>
            </a:r>
            <a:r>
              <a:rPr b="1" lang="ru-RU" sz="2100" spc="-1" strike="noStrike">
                <a:solidFill>
                  <a:srgbClr val="ffffff"/>
                </a:solidFill>
                <a:latin typeface="Arial"/>
              </a:rPr>
              <a:t>)</a:t>
            </a:r>
            <a:endParaRPr b="1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12464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Андрей Либе</dc:creator>
  <dc:description/>
  <dc:language>en-US</dc:language>
  <cp:lastModifiedBy>варя</cp:lastModifiedBy>
  <dcterms:modified xsi:type="dcterms:W3CDTF">2020-04-22T17:33:36Z</dcterms:modified>
  <cp:revision>1072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